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302" r:id="rId2"/>
    <p:sldId id="257" r:id="rId3"/>
    <p:sldId id="320" r:id="rId4"/>
    <p:sldId id="354" r:id="rId5"/>
    <p:sldId id="355" r:id="rId6"/>
    <p:sldId id="356" r:id="rId7"/>
    <p:sldId id="307" r:id="rId8"/>
    <p:sldId id="339" r:id="rId9"/>
    <p:sldId id="357" r:id="rId10"/>
    <p:sldId id="358" r:id="rId11"/>
    <p:sldId id="359" r:id="rId12"/>
    <p:sldId id="360" r:id="rId13"/>
    <p:sldId id="361" r:id="rId14"/>
    <p:sldId id="362" r:id="rId15"/>
    <p:sldId id="363" r:id="rId16"/>
    <p:sldId id="364" r:id="rId17"/>
    <p:sldId id="301" r:id="rId18"/>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28A6"/>
  </p:clrMru>
  <p:extLst>
    <p:ext uri="{E76CE94A-603C-4142-B9EB-6D1370010A27}">
      <p14:discardImageEditData xmlns:p14="http://schemas.microsoft.com/office/powerpoint/2010/main" val="1"/>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412" autoAdjust="0"/>
    <p:restoredTop sz="86323" autoAdjust="0"/>
  </p:normalViewPr>
  <p:slideViewPr>
    <p:cSldViewPr>
      <p:cViewPr varScale="1">
        <p:scale>
          <a:sx n="74" d="100"/>
          <a:sy n="74" d="100"/>
        </p:scale>
        <p:origin x="-1254"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94B01D1-DEC9-48A5-9DBF-A9B09570C769}" type="slidenum">
              <a:rPr lang="ar-EG" smtClean="0"/>
              <a:pPr/>
              <a:t>‹#›</a:t>
            </a:fld>
            <a:endParaRPr lang="ar-EG"/>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F94B01D1-DEC9-48A5-9DBF-A9B09570C769}" type="slidenum">
              <a:rPr lang="ar-EG" smtClean="0"/>
              <a:pPr/>
              <a:t>‹#›</a:t>
            </a:fld>
            <a:endParaRPr lang="ar-EG"/>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94B01D1-DEC9-48A5-9DBF-A9B09570C769}" type="slidenum">
              <a:rPr lang="ar-EG" smtClean="0"/>
              <a:pPr/>
              <a:t>‹#›</a:t>
            </a:fld>
            <a:endParaRPr lang="ar-EG"/>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38B77032-BEEF-4064-877E-C112AA29B223}" type="datetimeFigureOut">
              <a:rPr lang="ar-EG" smtClean="0"/>
              <a:pPr/>
              <a:t>27/07/1441</a:t>
            </a:fld>
            <a:endParaRPr lang="ar-EG"/>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ar-EG"/>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F94B01D1-DEC9-48A5-9DBF-A9B09570C769}" type="slidenum">
              <a:rPr lang="ar-EG" smtClean="0"/>
              <a:pPr/>
              <a:t>‹#›</a:t>
            </a:fld>
            <a:endParaRPr lang="ar-EG"/>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4"/>
          </p:nvPr>
        </p:nvSpPr>
        <p:spPr>
          <a:xfrm>
            <a:off x="4645152" y="731520"/>
            <a:ext cx="4498848" cy="3474720"/>
          </a:xfrm>
        </p:spPr>
        <p:style>
          <a:lnRef idx="1">
            <a:schemeClr val="dk1"/>
          </a:lnRef>
          <a:fillRef idx="2">
            <a:schemeClr val="dk1"/>
          </a:fillRef>
          <a:effectRef idx="1">
            <a:schemeClr val="dk1"/>
          </a:effectRef>
          <a:fontRef idx="minor">
            <a:schemeClr val="dk1"/>
          </a:fontRef>
        </p:style>
        <p:txBody>
          <a:bodyPr>
            <a:noAutofit/>
          </a:bodyPr>
          <a:lstStyle/>
          <a:p>
            <a:pPr algn="justLow">
              <a:buNone/>
            </a:pPr>
            <a:r>
              <a:rPr lang="ar-EG" sz="3600" b="1" dirty="0" smtClean="0">
                <a:ln w="17780" cmpd="sng">
                  <a:solidFill>
                    <a:srgbClr val="FFFFFF"/>
                  </a:solidFill>
                  <a:prstDash val="solid"/>
                  <a:miter lim="800000"/>
                </a:ln>
                <a:solidFill>
                  <a:srgbClr val="002060"/>
                </a:solidFill>
                <a:effectLst>
                  <a:outerShdw blurRad="50800" algn="tl" rotWithShape="0">
                    <a:srgbClr val="000000"/>
                  </a:outerShdw>
                </a:effectLst>
              </a:rPr>
              <a:t>نظرية إريكسون في النمو الاجتماعي.</a:t>
            </a:r>
          </a:p>
          <a:p>
            <a:pPr algn="justLow">
              <a:buNone/>
            </a:pPr>
            <a:r>
              <a:rPr lang="ar-EG" sz="3600" b="1" dirty="0" smtClean="0">
                <a:ln w="17780" cmpd="sng">
                  <a:solidFill>
                    <a:srgbClr val="FFFFFF"/>
                  </a:solidFill>
                  <a:prstDash val="solid"/>
                  <a:miter lim="800000"/>
                </a:ln>
                <a:solidFill>
                  <a:srgbClr val="002060"/>
                </a:solidFill>
                <a:effectLst>
                  <a:outerShdw blurRad="50800" algn="tl" rotWithShape="0">
                    <a:srgbClr val="000000"/>
                  </a:outerShdw>
                </a:effectLst>
              </a:rPr>
              <a:t>الفرقة الأولى </a:t>
            </a:r>
            <a:r>
              <a:rPr lang="en-US" sz="3600" b="1" dirty="0" smtClean="0">
                <a:ln w="17780" cmpd="sng">
                  <a:solidFill>
                    <a:srgbClr val="FFFFFF"/>
                  </a:solidFill>
                  <a:prstDash val="solid"/>
                  <a:miter lim="800000"/>
                </a:ln>
                <a:solidFill>
                  <a:srgbClr val="002060"/>
                </a:solidFill>
                <a:effectLst>
                  <a:outerShdw blurRad="50800" algn="tl" rotWithShape="0">
                    <a:srgbClr val="000000"/>
                  </a:outerShdw>
                </a:effectLst>
              </a:rPr>
              <a:t>)</a:t>
            </a:r>
            <a:r>
              <a:rPr lang="ar-EG" sz="3600" b="1" dirty="0" smtClean="0">
                <a:ln w="17780" cmpd="sng">
                  <a:solidFill>
                    <a:srgbClr val="FFFFFF"/>
                  </a:solidFill>
                  <a:prstDash val="solid"/>
                  <a:miter lim="800000"/>
                </a:ln>
                <a:solidFill>
                  <a:srgbClr val="002060"/>
                </a:solidFill>
                <a:effectLst>
                  <a:outerShdw blurRad="50800" algn="tl" rotWithShape="0">
                    <a:srgbClr val="000000"/>
                  </a:outerShdw>
                </a:effectLst>
              </a:rPr>
              <a:t>شعبة </a:t>
            </a:r>
            <a:r>
              <a:rPr lang="ar-EG" sz="3600" b="1" smtClean="0">
                <a:ln w="17780" cmpd="sng">
                  <a:solidFill>
                    <a:srgbClr val="FFFFFF"/>
                  </a:solidFill>
                  <a:prstDash val="solid"/>
                  <a:miter lim="800000"/>
                </a:ln>
                <a:solidFill>
                  <a:srgbClr val="002060"/>
                </a:solidFill>
                <a:effectLst>
                  <a:outerShdw blurRad="50800" algn="tl" rotWithShape="0">
                    <a:srgbClr val="000000"/>
                  </a:outerShdw>
                </a:effectLst>
              </a:rPr>
              <a:t>زراعة وتربية).</a:t>
            </a:r>
            <a:endParaRPr lang="ar-EG" sz="3600" b="1" dirty="0">
              <a:ln w="17780" cmpd="sng">
                <a:solidFill>
                  <a:srgbClr val="FFFFFF"/>
                </a:solidFill>
                <a:prstDash val="solid"/>
                <a:miter lim="800000"/>
              </a:ln>
              <a:solidFill>
                <a:srgbClr val="002060"/>
              </a:solidFill>
              <a:effectLst>
                <a:outerShdw blurRad="50800" algn="tl" rotWithShape="0">
                  <a:srgbClr val="000000"/>
                </a:outerShdw>
              </a:effectLst>
            </a:endParaRPr>
          </a:p>
        </p:txBody>
      </p:sp>
      <p:sp>
        <p:nvSpPr>
          <p:cNvPr id="8" name="Rectangle 7"/>
          <p:cNvSpPr/>
          <p:nvPr/>
        </p:nvSpPr>
        <p:spPr>
          <a:xfrm>
            <a:off x="1285852" y="5143512"/>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rPr>
              <a:t>إعداد</a:t>
            </a:r>
            <a:br>
              <a:rPr lang="ar-EG"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rPr>
            </a:br>
            <a:r>
              <a:rPr lang="ar-EG"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rPr>
              <a:t>د. حازم شوقي الطنطاوي</a:t>
            </a:r>
            <a:endParaRPr lang="ar-EG" sz="4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endParaRPr>
          </a:p>
        </p:txBody>
      </p:sp>
      <p:sp>
        <p:nvSpPr>
          <p:cNvPr id="2" name="Content Placeholder 1"/>
          <p:cNvSpPr>
            <a:spLocks noGrp="1"/>
          </p:cNvSpPr>
          <p:nvPr>
            <p:ph sz="quarter" idx="13"/>
          </p:nvPr>
        </p:nvSpPr>
        <p:spPr/>
        <p:txBody>
          <a:bodyPr/>
          <a:lstStyle/>
          <a:p>
            <a:endParaRPr lang="ar-EG"/>
          </a:p>
        </p:txBody>
      </p:sp>
      <p:pic>
        <p:nvPicPr>
          <p:cNvPr id="3" name="Picture 2" descr="http://uobabylon.edu.iq/uobcoleges/media_up/7_21277_236.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39001" y="764704"/>
            <a:ext cx="4434704" cy="345638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fontScale="92500" lnSpcReduction="200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a:t>
            </a:r>
            <a:endParaRPr lang="ar-EG" sz="3600" dirty="0" smtClean="0"/>
          </a:p>
          <a:p>
            <a:pPr marL="571500" indent="-571500" algn="justLow">
              <a:buFont typeface="Wingdings" pitchFamily="2" charset="2"/>
              <a:buChar char="v"/>
            </a:pPr>
            <a:r>
              <a:rPr lang="ar-EG" sz="3600" b="1" dirty="0" smtClean="0">
                <a:solidFill>
                  <a:schemeClr val="accent6"/>
                </a:solidFill>
              </a:rPr>
              <a:t>مرحلة الإحساس بالاستقلال في مقابل الإحساس بالخجل والشك (2: 3):</a:t>
            </a:r>
          </a:p>
          <a:p>
            <a:pPr algn="justLow"/>
            <a:r>
              <a:rPr lang="ar-EG" sz="3600" b="1" dirty="0" smtClean="0">
                <a:solidFill>
                  <a:srgbClr val="7030A0"/>
                </a:solidFill>
              </a:rPr>
              <a:t>    يصبح </a:t>
            </a:r>
            <a:r>
              <a:rPr lang="ar-EG" sz="3600" b="1" dirty="0">
                <a:solidFill>
                  <a:srgbClr val="7030A0"/>
                </a:solidFill>
              </a:rPr>
              <a:t>الطفل في حاجة للاستقلال، ويتحقق ذلك من خلال تمتع الطفل بقدر من الحرية في توازن مع الحماية. وتحقيق هذه الحاجة يعني الاستمرارية الطبيعية للنمو، في حين أن عدم إشباعها يؤدي إلى اضطراب النمو المتمثل في مشاعر الخجل عند التعرض لخبرات جديدة . كما يؤدي إلى اضطراب النمو وعدم حل الأزمات المستقبلية حلا إيجابيا. هذا بالإضافة إلى أن عدم حل أزمة الثقة يمثل عائقا لحل أزمة الاستقلال.</a:t>
            </a:r>
          </a:p>
        </p:txBody>
      </p:sp>
      <p:sp>
        <p:nvSpPr>
          <p:cNvPr id="6" name="Rectangle 5"/>
          <p:cNvSpPr/>
          <p:nvPr/>
        </p:nvSpPr>
        <p:spPr>
          <a:xfrm>
            <a:off x="1187624" y="20646"/>
            <a:ext cx="7940729" cy="1285884"/>
          </a:xfrm>
          <a:prstGeom prst="rect">
            <a:avLst/>
          </a:prstGeom>
        </p:spPr>
        <p:style>
          <a:lnRef idx="0">
            <a:schemeClr val="accent4"/>
          </a:lnRef>
          <a:fillRef idx="3">
            <a:schemeClr val="accent4"/>
          </a:fillRef>
          <a:effectRef idx="3">
            <a:schemeClr val="accent4"/>
          </a:effectRef>
          <a:fontRef idx="minor">
            <a:schemeClr val="lt1"/>
          </a:fontRef>
        </p:style>
        <p:txBody>
          <a:bodyPr rtlCol="1" anchor="ctr"/>
          <a:lstStyle/>
          <a:p>
            <a:r>
              <a:rPr lang="ar-EG" sz="3200" b="1" dirty="0" smtClean="0">
                <a:solidFill>
                  <a:schemeClr val="accent6">
                    <a:lumMod val="75000"/>
                  </a:schemeClr>
                </a:solidFill>
              </a:rPr>
              <a:t>تابع مراحل النمو النفسي الاجتماعي:</a:t>
            </a:r>
            <a:endParaRPr lang="ar-EG" sz="3200" b="1" dirty="0">
              <a:solidFill>
                <a:schemeClr val="accent6">
                  <a:lumMod val="75000"/>
                </a:schemeClr>
              </a:solidFill>
            </a:endParaRPr>
          </a:p>
        </p:txBody>
      </p:sp>
    </p:spTree>
    <p:extLst>
      <p:ext uri="{BB962C8B-B14F-4D97-AF65-F5344CB8AC3E}">
        <p14:creationId xmlns:p14="http://schemas.microsoft.com/office/powerpoint/2010/main" val="1794959963"/>
      </p:ext>
    </p:extLst>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fontScale="92500" lnSpcReduction="100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a:t>
            </a:r>
            <a:endParaRPr lang="ar-EG" sz="3600" dirty="0" smtClean="0"/>
          </a:p>
          <a:p>
            <a:pPr marL="571500" indent="-571500" algn="justLow">
              <a:buFont typeface="Wingdings" pitchFamily="2" charset="2"/>
              <a:buChar char="v"/>
            </a:pPr>
            <a:r>
              <a:rPr lang="ar-EG" sz="3600" b="1" dirty="0" smtClean="0">
                <a:solidFill>
                  <a:schemeClr val="accent6"/>
                </a:solidFill>
              </a:rPr>
              <a:t>الإحساس بالمبادأة مقابل الإحساس بالذنب والإثم (3: 6):</a:t>
            </a:r>
          </a:p>
          <a:p>
            <a:pPr algn="justLow"/>
            <a:r>
              <a:rPr lang="ar-EG" sz="3200" dirty="0" smtClean="0"/>
              <a:t>     </a:t>
            </a:r>
            <a:r>
              <a:rPr lang="ar-EG" sz="3200" b="1" dirty="0" smtClean="0">
                <a:solidFill>
                  <a:srgbClr val="7030A0"/>
                </a:solidFill>
              </a:rPr>
              <a:t>تظهر </a:t>
            </a:r>
            <a:r>
              <a:rPr lang="ar-EG" sz="3200" b="1" dirty="0">
                <a:solidFill>
                  <a:srgbClr val="7030A0"/>
                </a:solidFill>
              </a:rPr>
              <a:t>حاجة الطفل </a:t>
            </a:r>
            <a:r>
              <a:rPr lang="ar-EG" sz="3200" b="1" dirty="0" smtClean="0">
                <a:solidFill>
                  <a:srgbClr val="7030A0"/>
                </a:solidFill>
              </a:rPr>
              <a:t>في هذه </a:t>
            </a:r>
            <a:r>
              <a:rPr lang="ar-EG" sz="3200" b="1" dirty="0" err="1" smtClean="0">
                <a:solidFill>
                  <a:srgbClr val="7030A0"/>
                </a:solidFill>
              </a:rPr>
              <a:t>المرحلةللمبادرة</a:t>
            </a:r>
            <a:r>
              <a:rPr lang="ar-EG" sz="3200" b="1" dirty="0">
                <a:solidFill>
                  <a:srgbClr val="7030A0"/>
                </a:solidFill>
              </a:rPr>
              <a:t>. ويمكن أن تحل هذه الأزمة بتشجيع الوالدين للطفل ولسلوكه المتسم بالمبادرة. ويمكن أن لا تحل الأزمة كنتيجة لإعاقة حل الأزمات السابقة، أو لعدم تشجيع </a:t>
            </a:r>
            <a:r>
              <a:rPr lang="ar-EG" sz="3200" b="1" dirty="0" smtClean="0">
                <a:solidFill>
                  <a:srgbClr val="7030A0"/>
                </a:solidFill>
              </a:rPr>
              <a:t>الآباء </a:t>
            </a:r>
            <a:r>
              <a:rPr lang="ar-EG" sz="3200" b="1" dirty="0">
                <a:solidFill>
                  <a:srgbClr val="7030A0"/>
                </a:solidFill>
              </a:rPr>
              <a:t>للطفل. في هذه الحالة يصبح الطفل عرضة لمشاعر الذنب. </a:t>
            </a:r>
            <a:r>
              <a:rPr lang="ar-EG" sz="3200" b="1" dirty="0" smtClean="0">
                <a:solidFill>
                  <a:srgbClr val="7030A0"/>
                </a:solidFill>
              </a:rPr>
              <a:t>وإن كثرة محاسبة الطفل على أفعاله يؤدي في النهاية إلى شعور الطفل بالذنب.</a:t>
            </a:r>
            <a:endParaRPr lang="ar-EG" sz="3600" b="1" dirty="0">
              <a:solidFill>
                <a:srgbClr val="7030A0"/>
              </a:solidFill>
            </a:endParaRPr>
          </a:p>
        </p:txBody>
      </p:sp>
      <p:sp>
        <p:nvSpPr>
          <p:cNvPr id="6" name="Rectangle 5"/>
          <p:cNvSpPr/>
          <p:nvPr/>
        </p:nvSpPr>
        <p:spPr>
          <a:xfrm>
            <a:off x="1187624" y="20646"/>
            <a:ext cx="7940729" cy="1285884"/>
          </a:xfrm>
          <a:prstGeom prst="rect">
            <a:avLst/>
          </a:prstGeom>
        </p:spPr>
        <p:style>
          <a:lnRef idx="0">
            <a:schemeClr val="accent4"/>
          </a:lnRef>
          <a:fillRef idx="3">
            <a:schemeClr val="accent4"/>
          </a:fillRef>
          <a:effectRef idx="3">
            <a:schemeClr val="accent4"/>
          </a:effectRef>
          <a:fontRef idx="minor">
            <a:schemeClr val="lt1"/>
          </a:fontRef>
        </p:style>
        <p:txBody>
          <a:bodyPr rtlCol="1" anchor="ctr"/>
          <a:lstStyle/>
          <a:p>
            <a:r>
              <a:rPr lang="ar-EG" sz="3200" b="1" dirty="0" smtClean="0">
                <a:solidFill>
                  <a:schemeClr val="accent6">
                    <a:lumMod val="75000"/>
                  </a:schemeClr>
                </a:solidFill>
              </a:rPr>
              <a:t>تابع مراحل النمو النفسي الاجتماعي:</a:t>
            </a:r>
            <a:endParaRPr lang="ar-EG" sz="3200" b="1" dirty="0">
              <a:solidFill>
                <a:schemeClr val="accent6">
                  <a:lumMod val="75000"/>
                </a:schemeClr>
              </a:solidFill>
            </a:endParaRPr>
          </a:p>
        </p:txBody>
      </p:sp>
    </p:spTree>
    <p:extLst>
      <p:ext uri="{BB962C8B-B14F-4D97-AF65-F5344CB8AC3E}">
        <p14:creationId xmlns:p14="http://schemas.microsoft.com/office/powerpoint/2010/main" val="2011175911"/>
      </p:ext>
    </p:extLst>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a:t>
            </a:r>
            <a:endParaRPr lang="ar-EG" sz="3600" dirty="0" smtClean="0"/>
          </a:p>
          <a:p>
            <a:pPr marL="571500" indent="-571500" algn="justLow">
              <a:buFont typeface="Wingdings" pitchFamily="2" charset="2"/>
              <a:buChar char="v"/>
            </a:pPr>
            <a:r>
              <a:rPr lang="ar-EG" sz="3600" b="1" dirty="0" smtClean="0">
                <a:solidFill>
                  <a:schemeClr val="accent6"/>
                </a:solidFill>
              </a:rPr>
              <a:t>الإحساس بالإنجاز مقابل الإحساس بالنقص والعجز (6: 12):</a:t>
            </a:r>
          </a:p>
          <a:p>
            <a:pPr algn="justLow"/>
            <a:r>
              <a:rPr lang="ar-EG" sz="3200" dirty="0" smtClean="0"/>
              <a:t>     </a:t>
            </a:r>
            <a:r>
              <a:rPr lang="ar-EG" sz="3200" b="1" dirty="0" smtClean="0">
                <a:solidFill>
                  <a:srgbClr val="7030A0"/>
                </a:solidFill>
              </a:rPr>
              <a:t>في هذه المرحلة يلتحق الطفل بالمدرسة الابتدائية، ليتعلم القراءة والكتابة، ومبادئ الرياضيات، ويلم بالمفاهيم العلمية والاجتماعية، ويتطبع بصفات المواطن، وهنا يشعر بالإنجاز، أما إذا فشل في </a:t>
            </a:r>
            <a:r>
              <a:rPr lang="ar-EG" sz="3200" b="1" dirty="0">
                <a:solidFill>
                  <a:srgbClr val="7030A0"/>
                </a:solidFill>
              </a:rPr>
              <a:t>ت</a:t>
            </a:r>
            <a:r>
              <a:rPr lang="ar-EG" sz="3200" b="1" dirty="0" smtClean="0">
                <a:solidFill>
                  <a:srgbClr val="7030A0"/>
                </a:solidFill>
              </a:rPr>
              <a:t>حقيق ذلك يشعر بالعجز والنقص.</a:t>
            </a:r>
            <a:endParaRPr lang="ar-EG" sz="3600" b="1" dirty="0">
              <a:solidFill>
                <a:srgbClr val="7030A0"/>
              </a:solidFill>
            </a:endParaRPr>
          </a:p>
        </p:txBody>
      </p:sp>
      <p:sp>
        <p:nvSpPr>
          <p:cNvPr id="6" name="Rectangle 5"/>
          <p:cNvSpPr/>
          <p:nvPr/>
        </p:nvSpPr>
        <p:spPr>
          <a:xfrm>
            <a:off x="1187624" y="20646"/>
            <a:ext cx="7940729" cy="1285884"/>
          </a:xfrm>
          <a:prstGeom prst="rect">
            <a:avLst/>
          </a:prstGeom>
        </p:spPr>
        <p:style>
          <a:lnRef idx="0">
            <a:schemeClr val="accent4"/>
          </a:lnRef>
          <a:fillRef idx="3">
            <a:schemeClr val="accent4"/>
          </a:fillRef>
          <a:effectRef idx="3">
            <a:schemeClr val="accent4"/>
          </a:effectRef>
          <a:fontRef idx="minor">
            <a:schemeClr val="lt1"/>
          </a:fontRef>
        </p:style>
        <p:txBody>
          <a:bodyPr rtlCol="1" anchor="ctr"/>
          <a:lstStyle/>
          <a:p>
            <a:r>
              <a:rPr lang="ar-EG" sz="3200" b="1" dirty="0" smtClean="0">
                <a:solidFill>
                  <a:schemeClr val="accent6">
                    <a:lumMod val="75000"/>
                  </a:schemeClr>
                </a:solidFill>
              </a:rPr>
              <a:t>تابع مراحل النمو النفسي الاجتماعي:</a:t>
            </a:r>
            <a:endParaRPr lang="ar-EG" sz="3200" b="1" dirty="0">
              <a:solidFill>
                <a:schemeClr val="accent6">
                  <a:lumMod val="75000"/>
                </a:schemeClr>
              </a:solidFill>
            </a:endParaRPr>
          </a:p>
        </p:txBody>
      </p:sp>
    </p:spTree>
    <p:extLst>
      <p:ext uri="{BB962C8B-B14F-4D97-AF65-F5344CB8AC3E}">
        <p14:creationId xmlns:p14="http://schemas.microsoft.com/office/powerpoint/2010/main" val="1147039595"/>
      </p:ext>
    </p:extLst>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a:t>
            </a:r>
            <a:endParaRPr lang="ar-EG" sz="3600" dirty="0" smtClean="0"/>
          </a:p>
          <a:p>
            <a:pPr marL="571500" indent="-571500" algn="justLow">
              <a:buFont typeface="Wingdings" pitchFamily="2" charset="2"/>
              <a:buChar char="v"/>
            </a:pPr>
            <a:r>
              <a:rPr lang="ar-EG" sz="3600" b="1" dirty="0" smtClean="0">
                <a:solidFill>
                  <a:schemeClr val="accent6"/>
                </a:solidFill>
              </a:rPr>
              <a:t>الإحساس بالهوية مقابل اضطراب الهوية(12: 18):</a:t>
            </a:r>
          </a:p>
          <a:p>
            <a:pPr algn="justLow"/>
            <a:r>
              <a:rPr lang="ar-EG" sz="3200" dirty="0" smtClean="0"/>
              <a:t>     </a:t>
            </a:r>
            <a:r>
              <a:rPr lang="ar-EG" sz="3200" b="1" dirty="0" smtClean="0">
                <a:solidFill>
                  <a:srgbClr val="7030A0"/>
                </a:solidFill>
              </a:rPr>
              <a:t>في هذه المرحلة يدخل الطفل مرحلة المراهقة بكل ما يقترن بها من نزعة نحو الاستقلال عن الكبار، وبخاصة الوالدين، والسعي نحو أداء دور مؤثر سواء بالنسبة لنفسه أو محيط أسرته، فإذا أتيحت له الفرصة لذلك نمت شخصيته وأصبحت له هوية مستقلة.</a:t>
            </a:r>
            <a:endParaRPr lang="ar-EG" sz="3600" b="1" dirty="0">
              <a:solidFill>
                <a:srgbClr val="7030A0"/>
              </a:solidFill>
            </a:endParaRPr>
          </a:p>
        </p:txBody>
      </p:sp>
      <p:sp>
        <p:nvSpPr>
          <p:cNvPr id="6" name="Rectangle 5"/>
          <p:cNvSpPr/>
          <p:nvPr/>
        </p:nvSpPr>
        <p:spPr>
          <a:xfrm>
            <a:off x="1187624" y="20646"/>
            <a:ext cx="7940729" cy="1285884"/>
          </a:xfrm>
          <a:prstGeom prst="rect">
            <a:avLst/>
          </a:prstGeom>
        </p:spPr>
        <p:style>
          <a:lnRef idx="0">
            <a:schemeClr val="accent4"/>
          </a:lnRef>
          <a:fillRef idx="3">
            <a:schemeClr val="accent4"/>
          </a:fillRef>
          <a:effectRef idx="3">
            <a:schemeClr val="accent4"/>
          </a:effectRef>
          <a:fontRef idx="minor">
            <a:schemeClr val="lt1"/>
          </a:fontRef>
        </p:style>
        <p:txBody>
          <a:bodyPr rtlCol="1" anchor="ctr"/>
          <a:lstStyle/>
          <a:p>
            <a:r>
              <a:rPr lang="ar-EG" sz="3200" b="1" dirty="0" smtClean="0">
                <a:solidFill>
                  <a:schemeClr val="accent6">
                    <a:lumMod val="75000"/>
                  </a:schemeClr>
                </a:solidFill>
              </a:rPr>
              <a:t>تابع مراحل النمو النفسي الاجتماعي:</a:t>
            </a:r>
            <a:endParaRPr lang="ar-EG" sz="3200" b="1" dirty="0">
              <a:solidFill>
                <a:schemeClr val="accent6">
                  <a:lumMod val="75000"/>
                </a:schemeClr>
              </a:solidFill>
            </a:endParaRPr>
          </a:p>
        </p:txBody>
      </p:sp>
    </p:spTree>
    <p:extLst>
      <p:ext uri="{BB962C8B-B14F-4D97-AF65-F5344CB8AC3E}">
        <p14:creationId xmlns:p14="http://schemas.microsoft.com/office/powerpoint/2010/main" val="1298773755"/>
      </p:ext>
    </p:extLst>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fontScale="92500" lnSpcReduction="100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a:t>
            </a:r>
            <a:endParaRPr lang="ar-EG" sz="3600" dirty="0" smtClean="0"/>
          </a:p>
          <a:p>
            <a:pPr marL="571500" indent="-571500" algn="justLow">
              <a:buFont typeface="Wingdings" pitchFamily="2" charset="2"/>
              <a:buChar char="v"/>
            </a:pPr>
            <a:r>
              <a:rPr lang="ar-EG" sz="3600" b="1" dirty="0" smtClean="0">
                <a:solidFill>
                  <a:schemeClr val="accent6"/>
                </a:solidFill>
              </a:rPr>
              <a:t>الإحساس بالألفة في مقابل العزلة(18: 35):</a:t>
            </a:r>
          </a:p>
          <a:p>
            <a:pPr algn="justLow"/>
            <a:r>
              <a:rPr lang="ar-EG" sz="3200" dirty="0" smtClean="0"/>
              <a:t>     </a:t>
            </a:r>
            <a:r>
              <a:rPr lang="ar-EG" sz="3200" b="1" dirty="0" smtClean="0">
                <a:solidFill>
                  <a:srgbClr val="7030A0"/>
                </a:solidFill>
              </a:rPr>
              <a:t>مع </a:t>
            </a:r>
            <a:r>
              <a:rPr lang="ar-EG" sz="3200" b="1" dirty="0">
                <a:solidFill>
                  <a:srgbClr val="7030A0"/>
                </a:solidFill>
              </a:rPr>
              <a:t>الدخول في مرحلة الشباب ومع تحقيق الهوية، يواجه الفرد أزمة جديدة تتمثل في أزمة الألفة وترتبط بحاجته إلى شريك تربطه به علاقة </a:t>
            </a:r>
            <a:r>
              <a:rPr lang="ar-EG" sz="3200" b="1" dirty="0" err="1">
                <a:solidFill>
                  <a:srgbClr val="7030A0"/>
                </a:solidFill>
              </a:rPr>
              <a:t>تزاوجية</a:t>
            </a:r>
            <a:r>
              <a:rPr lang="ar-EG" sz="3200" b="1" dirty="0">
                <a:solidFill>
                  <a:srgbClr val="7030A0"/>
                </a:solidFill>
              </a:rPr>
              <a:t> حميمة</a:t>
            </a:r>
            <a:r>
              <a:rPr lang="ar-EG" sz="3200" b="1" dirty="0" smtClean="0">
                <a:solidFill>
                  <a:srgbClr val="7030A0"/>
                </a:solidFill>
              </a:rPr>
              <a:t>.</a:t>
            </a:r>
          </a:p>
          <a:p>
            <a:pPr algn="justLow"/>
            <a:r>
              <a:rPr lang="ar-EG" sz="3200" b="1" dirty="0">
                <a:solidFill>
                  <a:srgbClr val="7030A0"/>
                </a:solidFill>
              </a:rPr>
              <a:t> </a:t>
            </a:r>
            <a:r>
              <a:rPr lang="ar-EG" sz="3200" b="1" dirty="0" smtClean="0">
                <a:solidFill>
                  <a:srgbClr val="7030A0"/>
                </a:solidFill>
              </a:rPr>
              <a:t>       </a:t>
            </a:r>
            <a:r>
              <a:rPr lang="ar-EG" sz="3200" b="1" dirty="0">
                <a:solidFill>
                  <a:srgbClr val="7030A0"/>
                </a:solidFill>
              </a:rPr>
              <a:t>عند تحقيق هذه الأزمة وإشباع الحاجة ومواجهة التوقعات الاجتماعية يكون الفرد قد حل هذه الأزمة حلا إيجابيا وهذا يعني اكتساب الأنا لفاعلية جديدة تتمثل في الحب بمعناه الواسع. أما إذا فشل في حلها فانه يتعرض للإحساس بالعزلة.</a:t>
            </a:r>
            <a:endParaRPr lang="ar-EG" sz="3600" b="1" dirty="0">
              <a:solidFill>
                <a:srgbClr val="7030A0"/>
              </a:solidFill>
            </a:endParaRPr>
          </a:p>
        </p:txBody>
      </p:sp>
      <p:sp>
        <p:nvSpPr>
          <p:cNvPr id="6" name="Rectangle 5"/>
          <p:cNvSpPr/>
          <p:nvPr/>
        </p:nvSpPr>
        <p:spPr>
          <a:xfrm>
            <a:off x="1187624" y="20646"/>
            <a:ext cx="7940729" cy="1285884"/>
          </a:xfrm>
          <a:prstGeom prst="rect">
            <a:avLst/>
          </a:prstGeom>
        </p:spPr>
        <p:style>
          <a:lnRef idx="0">
            <a:schemeClr val="accent4"/>
          </a:lnRef>
          <a:fillRef idx="3">
            <a:schemeClr val="accent4"/>
          </a:fillRef>
          <a:effectRef idx="3">
            <a:schemeClr val="accent4"/>
          </a:effectRef>
          <a:fontRef idx="minor">
            <a:schemeClr val="lt1"/>
          </a:fontRef>
        </p:style>
        <p:txBody>
          <a:bodyPr rtlCol="1" anchor="ctr"/>
          <a:lstStyle/>
          <a:p>
            <a:r>
              <a:rPr lang="ar-EG" sz="3200" b="1" dirty="0" smtClean="0">
                <a:solidFill>
                  <a:schemeClr val="accent6">
                    <a:lumMod val="75000"/>
                  </a:schemeClr>
                </a:solidFill>
              </a:rPr>
              <a:t>تابع مراحل النمو النفسي الاجتماعي:</a:t>
            </a:r>
            <a:endParaRPr lang="ar-EG" sz="3200" b="1" dirty="0">
              <a:solidFill>
                <a:schemeClr val="accent6">
                  <a:lumMod val="75000"/>
                </a:schemeClr>
              </a:solidFill>
            </a:endParaRPr>
          </a:p>
        </p:txBody>
      </p:sp>
    </p:spTree>
    <p:extLst>
      <p:ext uri="{BB962C8B-B14F-4D97-AF65-F5344CB8AC3E}">
        <p14:creationId xmlns:p14="http://schemas.microsoft.com/office/powerpoint/2010/main" val="4240905891"/>
      </p:ext>
    </p:extLst>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lnSpcReduction="100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a:t>
            </a:r>
            <a:endParaRPr lang="ar-EG" sz="3600" dirty="0" smtClean="0"/>
          </a:p>
          <a:p>
            <a:pPr marL="571500" indent="-571500" algn="justLow">
              <a:buFont typeface="Wingdings" pitchFamily="2" charset="2"/>
              <a:buChar char="v"/>
            </a:pPr>
            <a:r>
              <a:rPr lang="ar-EG" sz="3600" b="1" dirty="0" smtClean="0">
                <a:solidFill>
                  <a:schemeClr val="accent6"/>
                </a:solidFill>
              </a:rPr>
              <a:t>الإحساس بالإنتاجية في مقابل استغراق الذات (35 – سن التقاعد):</a:t>
            </a:r>
          </a:p>
          <a:p>
            <a:pPr algn="justLow"/>
            <a:r>
              <a:rPr lang="ar-EG" sz="3200" dirty="0" smtClean="0"/>
              <a:t>     </a:t>
            </a:r>
            <a:r>
              <a:rPr lang="ar-EG" sz="3200" b="1" dirty="0">
                <a:solidFill>
                  <a:srgbClr val="7030A0"/>
                </a:solidFill>
              </a:rPr>
              <a:t>تتمثل الأزمة في هذه المرحلة في الإنتاجية. وتعني الإنتاجية في المجالات المختلفة المهنية منها والأسرية بما في ذلك الإنجاب والتربية. تحقيق الأزمة يؤدي إلى كسب الأنا لقوة وفاعلية جديدة تتمثل في الشعور بالاهتمام. أما الفشل في تحقيق هذه الأزمة فيؤدي إلى مشاعر الركود.</a:t>
            </a:r>
            <a:r>
              <a:rPr lang="ar-EG" sz="3200" b="1" dirty="0" smtClean="0">
                <a:solidFill>
                  <a:srgbClr val="7030A0"/>
                </a:solidFill>
              </a:rPr>
              <a:t>.</a:t>
            </a:r>
            <a:endParaRPr lang="ar-EG" sz="3200" b="1" dirty="0">
              <a:solidFill>
                <a:srgbClr val="7030A0"/>
              </a:solidFill>
            </a:endParaRPr>
          </a:p>
        </p:txBody>
      </p:sp>
      <p:sp>
        <p:nvSpPr>
          <p:cNvPr id="6" name="Rectangle 5"/>
          <p:cNvSpPr/>
          <p:nvPr/>
        </p:nvSpPr>
        <p:spPr>
          <a:xfrm>
            <a:off x="1187624" y="20646"/>
            <a:ext cx="7940729" cy="1285884"/>
          </a:xfrm>
          <a:prstGeom prst="rect">
            <a:avLst/>
          </a:prstGeom>
        </p:spPr>
        <p:style>
          <a:lnRef idx="0">
            <a:schemeClr val="accent4"/>
          </a:lnRef>
          <a:fillRef idx="3">
            <a:schemeClr val="accent4"/>
          </a:fillRef>
          <a:effectRef idx="3">
            <a:schemeClr val="accent4"/>
          </a:effectRef>
          <a:fontRef idx="minor">
            <a:schemeClr val="lt1"/>
          </a:fontRef>
        </p:style>
        <p:txBody>
          <a:bodyPr rtlCol="1" anchor="ctr"/>
          <a:lstStyle/>
          <a:p>
            <a:r>
              <a:rPr lang="ar-EG" sz="3200" b="1" dirty="0" smtClean="0">
                <a:solidFill>
                  <a:schemeClr val="accent6">
                    <a:lumMod val="75000"/>
                  </a:schemeClr>
                </a:solidFill>
              </a:rPr>
              <a:t>تابع مراحل النمو النفسي الاجتماعي:</a:t>
            </a:r>
            <a:endParaRPr lang="ar-EG" sz="3200" b="1" dirty="0">
              <a:solidFill>
                <a:schemeClr val="accent6">
                  <a:lumMod val="75000"/>
                </a:schemeClr>
              </a:solidFill>
            </a:endParaRPr>
          </a:p>
        </p:txBody>
      </p:sp>
    </p:spTree>
    <p:extLst>
      <p:ext uri="{BB962C8B-B14F-4D97-AF65-F5344CB8AC3E}">
        <p14:creationId xmlns:p14="http://schemas.microsoft.com/office/powerpoint/2010/main" val="215733174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fontScale="85000" lnSpcReduction="200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a:t>
            </a:r>
            <a:endParaRPr lang="ar-EG" sz="3600" dirty="0" smtClean="0"/>
          </a:p>
          <a:p>
            <a:pPr marL="571500" indent="-571500" algn="justLow">
              <a:buFont typeface="Wingdings" pitchFamily="2" charset="2"/>
              <a:buChar char="v"/>
            </a:pPr>
            <a:r>
              <a:rPr lang="ar-EG" sz="3600" b="1" dirty="0" smtClean="0">
                <a:solidFill>
                  <a:schemeClr val="accent6"/>
                </a:solidFill>
              </a:rPr>
              <a:t>الإحساس بتكامل الذات مقابل الإحساس باليأس (سنوات التقاعد – نهاية الحياة):</a:t>
            </a:r>
          </a:p>
          <a:p>
            <a:pPr algn="justLow"/>
            <a:r>
              <a:rPr lang="ar-EG" sz="3200" dirty="0" smtClean="0"/>
              <a:t>     </a:t>
            </a:r>
            <a:r>
              <a:rPr lang="ar-EG" sz="3200" b="1" dirty="0">
                <a:solidFill>
                  <a:srgbClr val="7030A0"/>
                </a:solidFill>
              </a:rPr>
              <a:t>تتمثل الأزمة في المرحلة الأخيرة من العمر في الشعور بالتكامل. وبالرغم من تأثره بكل العوامل السابق ذكرها كعوامل مؤثرة في حل الأزمات، فإن التاريخ السابق يبدو أكثر أهمية في هذه المرحلة إذ يبدأ الفرد بمراجعة تاريخ حياته وما حققه من أهداف أو العكس، وما استغله من فرص أو العكس</a:t>
            </a:r>
            <a:r>
              <a:rPr lang="ar-EG" sz="3200" b="1" dirty="0" smtClean="0">
                <a:solidFill>
                  <a:srgbClr val="7030A0"/>
                </a:solidFill>
              </a:rPr>
              <a:t>.</a:t>
            </a:r>
          </a:p>
          <a:p>
            <a:pPr algn="justLow"/>
            <a:r>
              <a:rPr lang="ar-EG" sz="3200" b="1" dirty="0">
                <a:solidFill>
                  <a:srgbClr val="7030A0"/>
                </a:solidFill>
              </a:rPr>
              <a:t> </a:t>
            </a:r>
            <a:r>
              <a:rPr lang="ar-EG" sz="3200" b="1" dirty="0" smtClean="0">
                <a:solidFill>
                  <a:srgbClr val="7030A0"/>
                </a:solidFill>
              </a:rPr>
              <a:t>     وإن الإحساسات </a:t>
            </a:r>
            <a:r>
              <a:rPr lang="ar-EG" sz="3200" b="1" dirty="0">
                <a:solidFill>
                  <a:srgbClr val="7030A0"/>
                </a:solidFill>
              </a:rPr>
              <a:t>الإيجابية تؤدي بالفرد إلى الشعور بالتكامل والرضا، و هذا يؤدي إلى كسب الأنا لفاعلية جديدة هي الحكمة. أما في حالة الفشل في تحقيق هذه الأزمة فإنه يؤدي بالفرد إلى الشعور باليأس ورفض واقع حياته ومشكلاته في هذه المرحلة الخطرة.</a:t>
            </a:r>
          </a:p>
        </p:txBody>
      </p:sp>
      <p:sp>
        <p:nvSpPr>
          <p:cNvPr id="6" name="Rectangle 5"/>
          <p:cNvSpPr/>
          <p:nvPr/>
        </p:nvSpPr>
        <p:spPr>
          <a:xfrm>
            <a:off x="1187624" y="20646"/>
            <a:ext cx="7940729" cy="1285884"/>
          </a:xfrm>
          <a:prstGeom prst="rect">
            <a:avLst/>
          </a:prstGeom>
        </p:spPr>
        <p:style>
          <a:lnRef idx="0">
            <a:schemeClr val="accent4"/>
          </a:lnRef>
          <a:fillRef idx="3">
            <a:schemeClr val="accent4"/>
          </a:fillRef>
          <a:effectRef idx="3">
            <a:schemeClr val="accent4"/>
          </a:effectRef>
          <a:fontRef idx="minor">
            <a:schemeClr val="lt1"/>
          </a:fontRef>
        </p:style>
        <p:txBody>
          <a:bodyPr rtlCol="1" anchor="ctr"/>
          <a:lstStyle/>
          <a:p>
            <a:r>
              <a:rPr lang="ar-EG" sz="3200" b="1" dirty="0" smtClean="0">
                <a:solidFill>
                  <a:schemeClr val="accent6">
                    <a:lumMod val="75000"/>
                  </a:schemeClr>
                </a:solidFill>
              </a:rPr>
              <a:t>تابع مراحل النمو النفسي الاجتماعي:</a:t>
            </a:r>
            <a:endParaRPr lang="ar-EG" sz="3200" b="1" dirty="0">
              <a:solidFill>
                <a:schemeClr val="accent6">
                  <a:lumMod val="75000"/>
                </a:schemeClr>
              </a:solidFill>
            </a:endParaRPr>
          </a:p>
        </p:txBody>
      </p:sp>
    </p:spTree>
    <p:extLst>
      <p:ext uri="{BB962C8B-B14F-4D97-AF65-F5344CB8AC3E}">
        <p14:creationId xmlns:p14="http://schemas.microsoft.com/office/powerpoint/2010/main" val="2477786397"/>
      </p:ext>
    </p:extLst>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51520" y="1294805"/>
            <a:ext cx="8640960" cy="1354217"/>
          </a:xfrm>
          <a:prstGeom prst="rect">
            <a:avLst/>
          </a:prstGeom>
        </p:spPr>
        <p:txBody>
          <a:bodyPr wrap="square">
            <a:spAutoFit/>
          </a:bodyPr>
          <a:lstStyle/>
          <a:p>
            <a:pPr algn="justLow"/>
            <a:r>
              <a:rPr lang="ar-EG" sz="2800" b="1" dirty="0" smtClean="0">
                <a:solidFill>
                  <a:schemeClr val="tx2"/>
                </a:solidFill>
                <a:cs typeface="Malik Lt BT" pitchFamily="2" charset="-78"/>
              </a:rPr>
              <a:t> </a:t>
            </a:r>
            <a:r>
              <a:rPr lang="ar-EG" sz="2700" b="1" dirty="0" smtClean="0">
                <a:solidFill>
                  <a:schemeClr val="accent4">
                    <a:lumMod val="50000"/>
                  </a:schemeClr>
                </a:solidFill>
                <a:cs typeface="Malik Lt BT" pitchFamily="2" charset="-78"/>
              </a:rPr>
              <a:t>      </a:t>
            </a:r>
          </a:p>
          <a:p>
            <a:pPr algn="justLow"/>
            <a:r>
              <a:rPr lang="ar-EG" sz="2700" b="1" dirty="0" smtClean="0">
                <a:solidFill>
                  <a:schemeClr val="accent4">
                    <a:lumMod val="50000"/>
                  </a:schemeClr>
                </a:solidFill>
                <a:cs typeface="Malik Lt BT" pitchFamily="2" charset="-78"/>
              </a:rPr>
              <a:t>        </a:t>
            </a:r>
            <a:endParaRPr lang="en-US" sz="2800" b="1" dirty="0" smtClean="0">
              <a:solidFill>
                <a:schemeClr val="accent4">
                  <a:lumMod val="50000"/>
                </a:schemeClr>
              </a:solidFill>
              <a:cs typeface="Malik Lt BT" pitchFamily="2" charset="-78"/>
            </a:endParaRPr>
          </a:p>
          <a:p>
            <a:pPr algn="justLow"/>
            <a:endParaRPr lang="en-US" sz="2700" b="1" dirty="0">
              <a:solidFill>
                <a:srgbClr val="7030A0"/>
              </a:solidFill>
              <a:cs typeface="Malik Lt BT" pitchFamily="2" charset="-78"/>
            </a:endParaRPr>
          </a:p>
        </p:txBody>
      </p:sp>
      <p:pic>
        <p:nvPicPr>
          <p:cNvPr id="6" name="Picture 15" descr="b236"/>
          <p:cNvPicPr>
            <a:picLocks noChangeAspect="1" noChangeArrowheads="1" noCrop="1"/>
          </p:cNvPicPr>
          <p:nvPr/>
        </p:nvPicPr>
        <p:blipFill>
          <a:blip r:embed="rId2"/>
          <a:srcRect/>
          <a:stretch>
            <a:fillRect/>
          </a:stretch>
        </p:blipFill>
        <p:spPr bwMode="auto">
          <a:xfrm>
            <a:off x="0" y="0"/>
            <a:ext cx="9144000" cy="1503337"/>
          </a:xfrm>
          <a:prstGeom prst="rect">
            <a:avLst/>
          </a:prstGeom>
          <a:noFill/>
          <a:ln w="9525">
            <a:noFill/>
            <a:miter lim="800000"/>
            <a:headEnd/>
            <a:tailEnd/>
          </a:ln>
        </p:spPr>
      </p:pic>
      <p:pic>
        <p:nvPicPr>
          <p:cNvPr id="1026" name="Picture 2" descr="C:\Documents and Settings\Fannan6\Desktop\أشكر.jpeg"/>
          <p:cNvPicPr>
            <a:picLocks noChangeAspect="1" noChangeArrowheads="1"/>
          </p:cNvPicPr>
          <p:nvPr/>
        </p:nvPicPr>
        <p:blipFill>
          <a:blip r:embed="rId3"/>
          <a:srcRect/>
          <a:stretch>
            <a:fillRect/>
          </a:stretch>
        </p:blipFill>
        <p:spPr bwMode="auto">
          <a:xfrm>
            <a:off x="0" y="1500174"/>
            <a:ext cx="9144000" cy="5357826"/>
          </a:xfrm>
          <a:prstGeom prst="rect">
            <a:avLst/>
          </a:prstGeom>
          <a:noFill/>
        </p:spPr>
      </p:pic>
    </p:spTree>
    <p:extLst>
      <p:ext uri="{BB962C8B-B14F-4D97-AF65-F5344CB8AC3E}">
        <p14:creationId xmlns:p14="http://schemas.microsoft.com/office/powerpoint/2010/main" val="120721354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25" y="1268760"/>
            <a:ext cx="9144000" cy="507831"/>
          </a:xfrm>
          <a:prstGeom prst="rect">
            <a:avLst/>
          </a:prstGeom>
        </p:spPr>
        <p:txBody>
          <a:bodyPr wrap="square">
            <a:spAutoFit/>
          </a:bodyPr>
          <a:lstStyle/>
          <a:p>
            <a:pPr algn="justLow"/>
            <a:r>
              <a:rPr lang="ar-EG" sz="2700" b="1" dirty="0" smtClean="0">
                <a:solidFill>
                  <a:srgbClr val="7030A0"/>
                </a:solidFill>
                <a:cs typeface="Malik Lt BT" pitchFamily="2" charset="-78"/>
              </a:rPr>
              <a:t>	</a:t>
            </a:r>
            <a:endParaRPr lang="ar-EG" sz="2700" b="1" dirty="0">
              <a:solidFill>
                <a:srgbClr val="7030A0"/>
              </a:solidFill>
              <a:cs typeface="Malik Lt BT" pitchFamily="2" charset="-78"/>
            </a:endParaRPr>
          </a:p>
        </p:txBody>
      </p:sp>
      <p:sp>
        <p:nvSpPr>
          <p:cNvPr id="5" name="Flowchart: Multidocument 4"/>
          <p:cNvSpPr/>
          <p:nvPr/>
        </p:nvSpPr>
        <p:spPr>
          <a:xfrm flipH="1">
            <a:off x="0" y="243408"/>
            <a:ext cx="8892480" cy="6614592"/>
          </a:xfrm>
          <a:prstGeom prst="flowChartMultidocument">
            <a:avLst/>
          </a:prstGeom>
          <a:solidFill>
            <a:schemeClr val="tx2">
              <a:lumMod val="60000"/>
              <a:lumOff val="40000"/>
            </a:schemeClr>
          </a:solidFill>
          <a:ln w="127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scene3d>
              <a:camera prst="orthographicFront"/>
              <a:lightRig rig="glow" dir="tl">
                <a:rot lat="0" lon="0" rev="5400000"/>
              </a:lightRig>
            </a:scene3d>
            <a:sp3d contourW="12700">
              <a:bevelT w="25400" h="25400"/>
              <a:contourClr>
                <a:schemeClr val="accent6">
                  <a:shade val="73000"/>
                </a:schemeClr>
              </a:contourClr>
            </a:sp3d>
          </a:bodyPr>
          <a:lstStyle/>
          <a:p>
            <a:pPr algn="ctr"/>
            <a:r>
              <a:rPr lang="ar-EG"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rPr>
              <a:t>نظرية إريكسون</a:t>
            </a:r>
            <a:endParaRPr lang="en-US" sz="3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endParaRPr>
          </a:p>
        </p:txBody>
      </p:sp>
    </p:spTree>
    <p:extLst>
      <p:ext uri="{BB962C8B-B14F-4D97-AF65-F5344CB8AC3E}">
        <p14:creationId xmlns:p14="http://schemas.microsoft.com/office/powerpoint/2010/main" val="1730505107"/>
      </p:ext>
    </p:extLst>
  </p:cSld>
  <p:clrMapOvr>
    <a:masterClrMapping/>
  </p:clrMapOvr>
  <p:transition spd="slow">
    <p:wheel spokes="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a:t>
            </a:r>
            <a:r>
              <a:rPr lang="ar-EG" sz="3600" b="1" dirty="0">
                <a:solidFill>
                  <a:schemeClr val="accent1">
                    <a:lumMod val="75000"/>
                  </a:schemeClr>
                </a:solidFill>
              </a:rPr>
              <a:t>اهتم إريكسون بالنمو الاجتماعي للفرد، من ثنايا مواجهته لعدد من الأزمات، بحيث يؤدي نجاحه في حلها إلى اطراد مسيرة نموه في مراحل متتابعة. وأساس هذه الأزمة ما يحدث من تغيرات فسيولوجية وسيكولوجية وثقافية، تسبب مشاكل لابد من حلها في كل مرحلة كشرط للانتقال للمرحلة </a:t>
            </a:r>
            <a:r>
              <a:rPr lang="ar-EG" sz="3600" b="1" dirty="0" smtClean="0">
                <a:solidFill>
                  <a:schemeClr val="accent1">
                    <a:lumMod val="75000"/>
                  </a:schemeClr>
                </a:solidFill>
              </a:rPr>
              <a:t>اللاحقة</a:t>
            </a:r>
            <a:r>
              <a:rPr lang="ar-EG" sz="3600" b="1" dirty="0">
                <a:solidFill>
                  <a:schemeClr val="accent1">
                    <a:lumMod val="75000"/>
                  </a:schemeClr>
                </a:solidFill>
              </a:rPr>
              <a:t>.</a:t>
            </a:r>
          </a:p>
        </p:txBody>
      </p:sp>
      <p:sp>
        <p:nvSpPr>
          <p:cNvPr id="6" name="Rectangle 5"/>
          <p:cNvSpPr/>
          <p:nvPr/>
        </p:nvSpPr>
        <p:spPr>
          <a:xfrm>
            <a:off x="3059832" y="20646"/>
            <a:ext cx="6068521" cy="1032090"/>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4400" b="1" dirty="0" smtClean="0">
                <a:solidFill>
                  <a:schemeClr val="accent6">
                    <a:lumMod val="75000"/>
                  </a:schemeClr>
                </a:solidFill>
              </a:rPr>
              <a:t>مقدمة </a:t>
            </a:r>
            <a:endParaRPr lang="ar-EG" sz="4400" b="1" dirty="0">
              <a:solidFill>
                <a:schemeClr val="accent6">
                  <a:lumMod val="75000"/>
                </a:schemeClr>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fontScale="925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a:t>
            </a:r>
          </a:p>
          <a:p>
            <a:pPr algn="justLow"/>
            <a:r>
              <a:rPr lang="ar-EG" sz="3600" b="1" dirty="0" smtClean="0">
                <a:solidFill>
                  <a:srgbClr val="7030A0"/>
                </a:solidFill>
              </a:rPr>
              <a:t>   حافظ </a:t>
            </a:r>
            <a:r>
              <a:rPr lang="ar-EG" sz="3600" b="1" dirty="0">
                <a:solidFill>
                  <a:srgbClr val="7030A0"/>
                </a:solidFill>
              </a:rPr>
              <a:t>إريك إريكسون على كثير من أساسيات التحليل النفسي عند فرويد، ومنها بناء الشخصية، وأهمية الخبرات اللاشعورية، وأهمية خبرات الطفولة، وأهمية الجنس والعدوان، وصلاحية مراحل النمو النفس-جنسي بصفة غير مطلقة ولكن كواحدة من الأساسيات لتفسير النمو، ذلك لأنه يرى أن العوامل البيولوجية واحد من الجوانب المؤثرة على النمو، إلا أنه لم يقف عندها.</a:t>
            </a:r>
          </a:p>
        </p:txBody>
      </p:sp>
      <p:sp>
        <p:nvSpPr>
          <p:cNvPr id="6" name="Rectangle 5"/>
          <p:cNvSpPr/>
          <p:nvPr/>
        </p:nvSpPr>
        <p:spPr>
          <a:xfrm>
            <a:off x="1547664" y="20646"/>
            <a:ext cx="7580689" cy="1392130"/>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4400" b="1" dirty="0" smtClean="0">
                <a:solidFill>
                  <a:schemeClr val="accent6">
                    <a:lumMod val="75000"/>
                  </a:schemeClr>
                </a:solidFill>
              </a:rPr>
              <a:t>العلاقة بين فكر إريكسون ونظرية التحليل النفسي</a:t>
            </a:r>
            <a:endParaRPr lang="ar-EG" sz="4400" b="1" dirty="0">
              <a:solidFill>
                <a:schemeClr val="accent6">
                  <a:lumMod val="75000"/>
                </a:schemeClr>
              </a:solidFill>
            </a:endParaRPr>
          </a:p>
        </p:txBody>
      </p:sp>
    </p:spTree>
    <p:extLst>
      <p:ext uri="{BB962C8B-B14F-4D97-AF65-F5344CB8AC3E}">
        <p14:creationId xmlns:p14="http://schemas.microsoft.com/office/powerpoint/2010/main" val="3444452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fontScale="92500" lnSpcReduction="200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a:t>
            </a:r>
          </a:p>
          <a:p>
            <a:pPr algn="justLow"/>
            <a:r>
              <a:rPr lang="ar-EG" sz="3600" b="1" dirty="0" smtClean="0">
                <a:solidFill>
                  <a:srgbClr val="7030A0"/>
                </a:solidFill>
              </a:rPr>
              <a:t>   </a:t>
            </a:r>
          </a:p>
          <a:p>
            <a:pPr algn="justLow"/>
            <a:r>
              <a:rPr lang="ar-EG" sz="3600" b="1" dirty="0">
                <a:solidFill>
                  <a:srgbClr val="7030A0"/>
                </a:solidFill>
              </a:rPr>
              <a:t> </a:t>
            </a:r>
            <a:r>
              <a:rPr lang="ar-EG" sz="3600" b="1" dirty="0" smtClean="0">
                <a:solidFill>
                  <a:srgbClr val="7030A0"/>
                </a:solidFill>
              </a:rPr>
              <a:t>   لم </a:t>
            </a:r>
            <a:r>
              <a:rPr lang="ar-EG" sz="3600" b="1" dirty="0">
                <a:solidFill>
                  <a:srgbClr val="7030A0"/>
                </a:solidFill>
              </a:rPr>
              <a:t>يقبل إريك إريكسون مبدأ “فرويد” المتضمن أن النمو يكتمل بعد الخمس سنوات الأولى بشكل أساسي لأن النمو عنده عملية طويلة المدى، ونظرية إريكسون بخلاف نظرية فرويد فهي تتضمن عناصر الرؤية </a:t>
            </a:r>
            <a:r>
              <a:rPr lang="ar-EG" sz="3600" b="1" dirty="0" err="1">
                <a:solidFill>
                  <a:srgbClr val="7030A0"/>
                </a:solidFill>
              </a:rPr>
              <a:t>الموقفية</a:t>
            </a:r>
            <a:r>
              <a:rPr lang="ar-EG" sz="3600" b="1" dirty="0">
                <a:solidFill>
                  <a:srgbClr val="7030A0"/>
                </a:solidFill>
              </a:rPr>
              <a:t> للعالم، حيث أنه ينظر للطفل على أنه كائن متغير يعيش في عالم متغير في ظل نظام من المواقف الثقافية التي ترجع إلى عملية التنشئة </a:t>
            </a:r>
            <a:r>
              <a:rPr lang="ar-EG" sz="3600" b="1" dirty="0" smtClean="0">
                <a:solidFill>
                  <a:srgbClr val="7030A0"/>
                </a:solidFill>
              </a:rPr>
              <a:t>الاجتماعية </a:t>
            </a:r>
            <a:r>
              <a:rPr lang="ar-EG" sz="3600" b="1" dirty="0">
                <a:solidFill>
                  <a:srgbClr val="7030A0"/>
                </a:solidFill>
              </a:rPr>
              <a:t>للأطفال، وتساهم في حل المشاكل التي تواجهه في كل مرحلة وتؤثر فيها. </a:t>
            </a:r>
          </a:p>
        </p:txBody>
      </p:sp>
      <p:sp>
        <p:nvSpPr>
          <p:cNvPr id="6" name="Rectangle 5"/>
          <p:cNvSpPr/>
          <p:nvPr/>
        </p:nvSpPr>
        <p:spPr>
          <a:xfrm>
            <a:off x="1115616" y="20646"/>
            <a:ext cx="8012737" cy="1392130"/>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4400" b="1" dirty="0" smtClean="0">
                <a:solidFill>
                  <a:schemeClr val="accent6">
                    <a:lumMod val="75000"/>
                  </a:schemeClr>
                </a:solidFill>
              </a:rPr>
              <a:t>تابع العلاقة بين فكر إريكسون ونظرية التحليل النفسي</a:t>
            </a:r>
            <a:endParaRPr lang="ar-EG" sz="4400" b="1" dirty="0">
              <a:solidFill>
                <a:schemeClr val="accent6">
                  <a:lumMod val="75000"/>
                </a:schemeClr>
              </a:solidFill>
            </a:endParaRPr>
          </a:p>
        </p:txBody>
      </p:sp>
    </p:spTree>
    <p:extLst>
      <p:ext uri="{BB962C8B-B14F-4D97-AF65-F5344CB8AC3E}">
        <p14:creationId xmlns:p14="http://schemas.microsoft.com/office/powerpoint/2010/main" val="2840528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a:t>
            </a:r>
          </a:p>
          <a:p>
            <a:pPr algn="justLow"/>
            <a:r>
              <a:rPr lang="ar-EG" sz="3600" b="1" dirty="0" smtClean="0">
                <a:solidFill>
                  <a:srgbClr val="7030A0"/>
                </a:solidFill>
              </a:rPr>
              <a:t>   </a:t>
            </a:r>
          </a:p>
          <a:p>
            <a:pPr algn="justLow"/>
            <a:r>
              <a:rPr lang="ar-EG" sz="3600" b="1" dirty="0">
                <a:solidFill>
                  <a:srgbClr val="7030A0"/>
                </a:solidFill>
              </a:rPr>
              <a:t> </a:t>
            </a:r>
            <a:r>
              <a:rPr lang="ar-EG" sz="3600" b="1" dirty="0" smtClean="0">
                <a:solidFill>
                  <a:srgbClr val="7030A0"/>
                </a:solidFill>
              </a:rPr>
              <a:t>   </a:t>
            </a:r>
            <a:r>
              <a:rPr lang="ar-EG" sz="3600" b="1" dirty="0">
                <a:solidFill>
                  <a:srgbClr val="7030A0"/>
                </a:solidFill>
              </a:rPr>
              <a:t>ويتفق </a:t>
            </a:r>
            <a:r>
              <a:rPr lang="ar-EG" sz="3600" b="1" dirty="0" smtClean="0">
                <a:solidFill>
                  <a:srgbClr val="7030A0"/>
                </a:solidFill>
              </a:rPr>
              <a:t>إريكسون مع </a:t>
            </a:r>
            <a:r>
              <a:rPr lang="ar-EG" sz="3600" b="1" dirty="0">
                <a:solidFill>
                  <a:srgbClr val="7030A0"/>
                </a:solidFill>
              </a:rPr>
              <a:t>فرويد في أن الطبيعة تحدد سلسلة المراحل وتضع الحدود التي تحكم عملية التنشئة </a:t>
            </a:r>
            <a:r>
              <a:rPr lang="ar-EG" sz="3600" b="1" dirty="0" smtClean="0">
                <a:solidFill>
                  <a:srgbClr val="7030A0"/>
                </a:solidFill>
              </a:rPr>
              <a:t>(فالوراثة </a:t>
            </a:r>
            <a:r>
              <a:rPr lang="ar-EG" sz="3600" b="1" dirty="0">
                <a:solidFill>
                  <a:srgbClr val="7030A0"/>
                </a:solidFill>
              </a:rPr>
              <a:t>تؤكد حدوث أزمة معينة والبيئة تحدد طريقة حلها ). </a:t>
            </a:r>
            <a:r>
              <a:rPr lang="ar-EG" sz="3600" b="1" dirty="0" smtClean="0">
                <a:solidFill>
                  <a:srgbClr val="7030A0"/>
                </a:solidFill>
              </a:rPr>
              <a:t> </a:t>
            </a:r>
            <a:endParaRPr lang="ar-EG" sz="3600" b="1" dirty="0">
              <a:solidFill>
                <a:srgbClr val="7030A0"/>
              </a:solidFill>
            </a:endParaRPr>
          </a:p>
        </p:txBody>
      </p:sp>
      <p:sp>
        <p:nvSpPr>
          <p:cNvPr id="6" name="Rectangle 5"/>
          <p:cNvSpPr/>
          <p:nvPr/>
        </p:nvSpPr>
        <p:spPr>
          <a:xfrm>
            <a:off x="1115616" y="20646"/>
            <a:ext cx="8012737" cy="1392130"/>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4400" b="1" dirty="0" smtClean="0">
                <a:solidFill>
                  <a:schemeClr val="accent6">
                    <a:lumMod val="75000"/>
                  </a:schemeClr>
                </a:solidFill>
              </a:rPr>
              <a:t>تابع العلاقة بين فكر إريكسون ونظرية التحليل النفسي</a:t>
            </a:r>
            <a:endParaRPr lang="ar-EG" sz="4400" b="1" dirty="0">
              <a:solidFill>
                <a:schemeClr val="accent6">
                  <a:lumMod val="75000"/>
                </a:schemeClr>
              </a:solidFill>
            </a:endParaRPr>
          </a:p>
        </p:txBody>
      </p:sp>
    </p:spTree>
    <p:extLst>
      <p:ext uri="{BB962C8B-B14F-4D97-AF65-F5344CB8AC3E}">
        <p14:creationId xmlns:p14="http://schemas.microsoft.com/office/powerpoint/2010/main" val="214969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25" y="1268760"/>
            <a:ext cx="9144000" cy="507831"/>
          </a:xfrm>
          <a:prstGeom prst="rect">
            <a:avLst/>
          </a:prstGeom>
        </p:spPr>
        <p:txBody>
          <a:bodyPr wrap="square">
            <a:spAutoFit/>
          </a:bodyPr>
          <a:lstStyle/>
          <a:p>
            <a:pPr algn="justLow"/>
            <a:r>
              <a:rPr lang="ar-EG" sz="2700" b="1" dirty="0" smtClean="0">
                <a:solidFill>
                  <a:srgbClr val="7030A0"/>
                </a:solidFill>
                <a:cs typeface="Malik Lt BT" pitchFamily="2" charset="-78"/>
              </a:rPr>
              <a:t>	</a:t>
            </a:r>
            <a:endParaRPr lang="ar-EG" sz="2700" b="1" dirty="0">
              <a:solidFill>
                <a:srgbClr val="7030A0"/>
              </a:solidFill>
              <a:cs typeface="Malik Lt BT" pitchFamily="2" charset="-78"/>
            </a:endParaRPr>
          </a:p>
        </p:txBody>
      </p:sp>
      <p:sp>
        <p:nvSpPr>
          <p:cNvPr id="5" name="Flowchart: Multidocument 4"/>
          <p:cNvSpPr/>
          <p:nvPr/>
        </p:nvSpPr>
        <p:spPr>
          <a:xfrm flipH="1">
            <a:off x="0" y="243408"/>
            <a:ext cx="8892480" cy="6614592"/>
          </a:xfrm>
          <a:prstGeom prst="flowChartMultidocument">
            <a:avLst/>
          </a:prstGeom>
          <a:solidFill>
            <a:schemeClr val="tx2">
              <a:lumMod val="60000"/>
              <a:lumOff val="40000"/>
            </a:schemeClr>
          </a:solidFill>
          <a:ln w="127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scene3d>
              <a:camera prst="orthographicFront"/>
              <a:lightRig rig="glow" dir="tl">
                <a:rot lat="0" lon="0" rev="5400000"/>
              </a:lightRig>
            </a:scene3d>
            <a:sp3d contourW="12700">
              <a:bevelT w="25400" h="25400"/>
              <a:contourClr>
                <a:schemeClr val="accent6">
                  <a:shade val="73000"/>
                </a:schemeClr>
              </a:contourClr>
            </a:sp3d>
          </a:bodyPr>
          <a:lstStyle/>
          <a:p>
            <a:pPr algn="ctr"/>
            <a:r>
              <a:rPr lang="ar-EG"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rPr>
              <a:t>مراحل النمو النفسي الاجتماعي </a:t>
            </a:r>
            <a:endParaRPr lang="en-US"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endParaRPr>
          </a:p>
        </p:txBody>
      </p:sp>
    </p:spTree>
    <p:extLst>
      <p:ext uri="{BB962C8B-B14F-4D97-AF65-F5344CB8AC3E}">
        <p14:creationId xmlns:p14="http://schemas.microsoft.com/office/powerpoint/2010/main" val="1730505107"/>
      </p:ext>
    </p:extLst>
  </p:cSld>
  <p:clrMapOvr>
    <a:masterClrMapping/>
  </p:clrMapOvr>
  <p:transition spd="slow">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fontScale="92500" lnSpcReduction="100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a:t>
            </a:r>
          </a:p>
          <a:p>
            <a:pPr algn="justLow"/>
            <a:endParaRPr lang="ar-EG" sz="3600" dirty="0" smtClean="0"/>
          </a:p>
          <a:p>
            <a:pPr algn="justLow"/>
            <a:r>
              <a:rPr lang="ar-EG" sz="3600" b="1" dirty="0" smtClean="0">
                <a:solidFill>
                  <a:srgbClr val="7030A0"/>
                </a:solidFill>
              </a:rPr>
              <a:t>       يرى </a:t>
            </a:r>
            <a:r>
              <a:rPr lang="ar-EG" sz="3600" b="1" dirty="0">
                <a:solidFill>
                  <a:srgbClr val="7030A0"/>
                </a:solidFill>
              </a:rPr>
              <a:t>إريكسون أن النمو الإنساني هو حصيلة التفاعل بين العوامل البيولوجية الغريزية، والعوامل الاجتماعية، وأيضا فاعلية الأنا. ومن خلال هذا التفاعل تنمو شخصية الفرد من خلال ثمان مراحل متتابعة، يظهر في كل منها أزمة أو حاجة يؤدي حلها إلى نمو الأنا وكسب فعاليات جديدة في حين يؤدي الفشل في حل هذه الأزمات إلى اضطراب النمو وتحديدا نمو الأنا. </a:t>
            </a:r>
            <a:endParaRPr lang="ar-EG" sz="3600" b="1" dirty="0">
              <a:solidFill>
                <a:schemeClr val="accent6"/>
              </a:solidFill>
            </a:endParaRPr>
          </a:p>
        </p:txBody>
      </p:sp>
      <p:sp>
        <p:nvSpPr>
          <p:cNvPr id="6" name="Rectangle 5"/>
          <p:cNvSpPr/>
          <p:nvPr/>
        </p:nvSpPr>
        <p:spPr>
          <a:xfrm>
            <a:off x="1979712" y="20646"/>
            <a:ext cx="7148641" cy="1285884"/>
          </a:xfrm>
          <a:prstGeom prst="rect">
            <a:avLst/>
          </a:prstGeom>
        </p:spPr>
        <p:style>
          <a:lnRef idx="0">
            <a:schemeClr val="accent4"/>
          </a:lnRef>
          <a:fillRef idx="3">
            <a:schemeClr val="accent4"/>
          </a:fillRef>
          <a:effectRef idx="3">
            <a:schemeClr val="accent4"/>
          </a:effectRef>
          <a:fontRef idx="minor">
            <a:schemeClr val="lt1"/>
          </a:fontRef>
        </p:style>
        <p:txBody>
          <a:bodyPr rtlCol="1" anchor="ctr"/>
          <a:lstStyle/>
          <a:p>
            <a:r>
              <a:rPr lang="ar-EG" sz="3200" b="1" dirty="0" smtClean="0">
                <a:solidFill>
                  <a:schemeClr val="accent6">
                    <a:lumMod val="75000"/>
                  </a:schemeClr>
                </a:solidFill>
              </a:rPr>
              <a:t>مراحل النمو النفسي الاجتماعي:</a:t>
            </a:r>
            <a:endParaRPr lang="ar-EG" sz="3200" b="1" dirty="0">
              <a:solidFill>
                <a:schemeClr val="accent6">
                  <a:lumMod val="75000"/>
                </a:schemeClr>
              </a:solidFill>
            </a:endParaRPr>
          </a:p>
        </p:txBody>
      </p:sp>
    </p:spTree>
    <p:extLst>
      <p:ext uri="{BB962C8B-B14F-4D97-AF65-F5344CB8AC3E}">
        <p14:creationId xmlns:p14="http://schemas.microsoft.com/office/powerpoint/2010/main" val="3232638682"/>
      </p:ext>
    </p:extLst>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fontScale="77500" lnSpcReduction="200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a:t>
            </a:r>
            <a:endParaRPr lang="ar-EG" sz="3600" dirty="0" smtClean="0"/>
          </a:p>
          <a:p>
            <a:pPr algn="justLow"/>
            <a:r>
              <a:rPr lang="ar-EG" sz="3600" b="1" dirty="0" smtClean="0">
                <a:solidFill>
                  <a:srgbClr val="7030A0"/>
                </a:solidFill>
              </a:rPr>
              <a:t>       ويرى إريكسون مراحل نظريته في مراحل على النحو الآتي: </a:t>
            </a:r>
          </a:p>
          <a:p>
            <a:pPr marL="571500" indent="-571500" algn="justLow">
              <a:buFont typeface="Wingdings" pitchFamily="2" charset="2"/>
              <a:buChar char="v"/>
            </a:pPr>
            <a:r>
              <a:rPr lang="ar-EG" sz="3600" b="1" dirty="0" smtClean="0">
                <a:solidFill>
                  <a:schemeClr val="accent6"/>
                </a:solidFill>
              </a:rPr>
              <a:t>مرحلة الإحساس بالثقة في مقابل فقدان الثقة: السنة الأولى من الميلاد.</a:t>
            </a:r>
          </a:p>
          <a:p>
            <a:pPr algn="justLow"/>
            <a:r>
              <a:rPr lang="ar-EG" sz="3600" b="1" dirty="0">
                <a:solidFill>
                  <a:srgbClr val="7030A0"/>
                </a:solidFill>
              </a:rPr>
              <a:t>(تقابل مرحلة الإحساس الفمي عند فرويد ) حيث تكون الحاجة الملحة (أزمة النمو) هي الحاجة إلى الثقة والتي تتحقق من خلال الحماية والرعاية المناسبة من قبل الأم، مما يؤدي إلى نمو الطفل نموا طبيعيا ونقله إلى المرحلة الثانية. وفي المقابل، يؤدي إهمال الأم للطفل إلى انعدام الثقة والتي يمكن أن تعمم في المستقبل لتشمل الآخرين والمجتمع من حول الطفل، كما تؤدي إلى اضطراب النمو في المراحل التالية وربما تصل النتائج السلبية إلى درجة ثبات النمو النفسي في هذه المرحلة المبكرة.</a:t>
            </a:r>
          </a:p>
          <a:p>
            <a:pPr marL="742950" indent="-742950" algn="justLow">
              <a:buFont typeface="+mj-lt"/>
              <a:buAutoNum type="arabicParenR"/>
            </a:pPr>
            <a:endParaRPr lang="ar-EG" sz="3600" b="1" dirty="0">
              <a:solidFill>
                <a:schemeClr val="accent6"/>
              </a:solidFill>
            </a:endParaRPr>
          </a:p>
        </p:txBody>
      </p:sp>
      <p:sp>
        <p:nvSpPr>
          <p:cNvPr id="6" name="Rectangle 5"/>
          <p:cNvSpPr/>
          <p:nvPr/>
        </p:nvSpPr>
        <p:spPr>
          <a:xfrm>
            <a:off x="1979712" y="20646"/>
            <a:ext cx="7148641" cy="1285884"/>
          </a:xfrm>
          <a:prstGeom prst="rect">
            <a:avLst/>
          </a:prstGeom>
        </p:spPr>
        <p:style>
          <a:lnRef idx="0">
            <a:schemeClr val="accent4"/>
          </a:lnRef>
          <a:fillRef idx="3">
            <a:schemeClr val="accent4"/>
          </a:fillRef>
          <a:effectRef idx="3">
            <a:schemeClr val="accent4"/>
          </a:effectRef>
          <a:fontRef idx="minor">
            <a:schemeClr val="lt1"/>
          </a:fontRef>
        </p:style>
        <p:txBody>
          <a:bodyPr rtlCol="1" anchor="ctr"/>
          <a:lstStyle/>
          <a:p>
            <a:r>
              <a:rPr lang="ar-EG" sz="3200" b="1" dirty="0" smtClean="0">
                <a:solidFill>
                  <a:schemeClr val="accent6">
                    <a:lumMod val="75000"/>
                  </a:schemeClr>
                </a:solidFill>
              </a:rPr>
              <a:t>مراحل النمو النفسي الاجتماعي:</a:t>
            </a:r>
            <a:endParaRPr lang="ar-EG" sz="3200" b="1" dirty="0">
              <a:solidFill>
                <a:schemeClr val="accent6">
                  <a:lumMod val="75000"/>
                </a:schemeClr>
              </a:solidFill>
            </a:endParaRPr>
          </a:p>
        </p:txBody>
      </p:sp>
    </p:spTree>
    <p:extLst>
      <p:ext uri="{BB962C8B-B14F-4D97-AF65-F5344CB8AC3E}">
        <p14:creationId xmlns:p14="http://schemas.microsoft.com/office/powerpoint/2010/main" val="2008791805"/>
      </p:ext>
    </p:extLst>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1081</TotalTime>
  <Words>981</Words>
  <Application>Microsoft Office PowerPoint</Application>
  <PresentationFormat>On-screen Show (4:3)</PresentationFormat>
  <Paragraphs>87</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Slipstream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creation</dc:creator>
  <cp:lastModifiedBy>Dr Hazem</cp:lastModifiedBy>
  <cp:revision>259</cp:revision>
  <dcterms:created xsi:type="dcterms:W3CDTF">2014-07-12T08:41:45Z</dcterms:created>
  <dcterms:modified xsi:type="dcterms:W3CDTF">2020-03-21T17:06:49Z</dcterms:modified>
</cp:coreProperties>
</file>